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3" r:id="rId3"/>
    <p:sldId id="264" r:id="rId4"/>
    <p:sldId id="265" r:id="rId5"/>
    <p:sldId id="266" r:id="rId6"/>
    <p:sldId id="262" r:id="rId7"/>
    <p:sldId id="267" r:id="rId8"/>
    <p:sldId id="260" r:id="rId9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4583" autoAdjust="0"/>
  </p:normalViewPr>
  <p:slideViewPr>
    <p:cSldViewPr>
      <p:cViewPr varScale="1">
        <p:scale>
          <a:sx n="97" d="100"/>
          <a:sy n="97" d="100"/>
        </p:scale>
        <p:origin x="16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55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07.02.2025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07.02.2025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846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611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54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777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747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8152" y="5489848"/>
            <a:ext cx="6372200" cy="1368152"/>
          </a:xfrm>
        </p:spPr>
        <p:txBody>
          <a:bodyPr/>
          <a:lstStyle>
            <a:lvl1pPr>
              <a:defRPr b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39752" y="228168"/>
            <a:ext cx="6552729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251520" y="1916832"/>
            <a:ext cx="8712968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28168"/>
            <a:ext cx="6552729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8712968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se-search.net/index.php?l=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fullpdf.com/search-tip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knowledgemaps.org/inde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sciencedirect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scholar.googl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hyperlink" Target="https://lib.usfeu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5373216"/>
            <a:ext cx="6372200" cy="1368152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Цифровые ресурсы для исследователей</a:t>
            </a:r>
            <a:endParaRPr lang="ru-RU" sz="4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6632"/>
            <a:ext cx="2789548" cy="7298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" y="6523288"/>
            <a:ext cx="718696" cy="3075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95828" y="587262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Дайджест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Поисковые системы и базы данных научного контента</a:t>
            </a:r>
            <a:endParaRPr lang="ru-RU" dirty="0"/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2147664" y="5277937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20000"/>
                <a:lumOff val="8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1863501" y="4701675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1919064" y="47445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2147664" y="2763337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20000"/>
                <a:lumOff val="8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1791493" y="21870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9" name="Text Box 258">
            <a:hlinkClick r:id="rId3" action="ppaction://hlinksldjump"/>
          </p:cNvPr>
          <p:cNvSpPr txBox="1">
            <a:spLocks noChangeArrowheads="1"/>
          </p:cNvSpPr>
          <p:nvPr/>
        </p:nvSpPr>
        <p:spPr bwMode="gray">
          <a:xfrm>
            <a:off x="2613210" y="2233885"/>
            <a:ext cx="600581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bg1"/>
                </a:solidFill>
                <a:latin typeface="Arial" charset="0"/>
                <a:hlinkClick r:id="rId3" action="ppaction://hlinksldjump"/>
              </a:rPr>
              <a:t>Bielefeld Academic Search Engine (BASE)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1919064" y="22299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2147664" y="3601537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20000"/>
                <a:lumOff val="8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1863501" y="30252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1919064" y="30681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2149252" y="4438150"/>
            <a:ext cx="4799012" cy="1587"/>
          </a:xfrm>
          <a:prstGeom prst="line">
            <a:avLst/>
          </a:prstGeom>
          <a:noFill/>
          <a:ln w="25400">
            <a:solidFill>
              <a:schemeClr val="accent2">
                <a:lumMod val="20000"/>
                <a:lumOff val="8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1863501" y="3863475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1919064" y="39063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2147664" y="6138362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20000"/>
                <a:lumOff val="8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1863501" y="5562100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1919064" y="560496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2617627" y="3086074"/>
            <a:ext cx="193033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err="1">
                <a:solidFill>
                  <a:schemeClr val="bg1"/>
                </a:solidFill>
                <a:latin typeface="Arial" charset="0"/>
                <a:hlinkClick r:id="rId4" action="ppaction://hlinksldjump"/>
              </a:rPr>
              <a:t>FreeFullPDF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" name="Text Box 270">
            <a:hlinkClick r:id="rId5" action="ppaction://hlinksldjump"/>
          </p:cNvPr>
          <p:cNvSpPr txBox="1">
            <a:spLocks noChangeArrowheads="1"/>
          </p:cNvSpPr>
          <p:nvPr/>
        </p:nvSpPr>
        <p:spPr bwMode="gray">
          <a:xfrm>
            <a:off x="2613210" y="3869990"/>
            <a:ext cx="338746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bg1"/>
                </a:solidFill>
                <a:latin typeface="Arial" charset="0"/>
                <a:hlinkClick r:id="rId5" action="ppaction://hlinksldjump"/>
              </a:rPr>
              <a:t>Open Knowledge 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hlinkClick r:id="rId5" action="ppaction://hlinksldjump"/>
              </a:rPr>
              <a:t>Maps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2613210" y="4753416"/>
            <a:ext cx="34724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chemeClr val="bg1"/>
                </a:solidFill>
                <a:latin typeface="Arial" charset="0"/>
                <a:hlinkClick r:id="rId6" action="ppaction://hlinksldjump"/>
              </a:rPr>
              <a:t>ScienceDirect</a:t>
            </a:r>
            <a:r>
              <a:rPr lang="ru-RU" sz="2400" dirty="0" smtClean="0">
                <a:solidFill>
                  <a:schemeClr val="bg1"/>
                </a:solidFill>
                <a:latin typeface="Arial" charset="0"/>
                <a:hlinkClick r:id="rId6" action="ppaction://hlinksldjump"/>
              </a:rPr>
              <a:t> (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hlinkClick r:id="rId6" action="ppaction://hlinksldjump"/>
              </a:rPr>
              <a:t>Elsevier</a:t>
            </a:r>
            <a:r>
              <a:rPr lang="ru-RU" sz="2400" dirty="0" smtClean="0">
                <a:solidFill>
                  <a:schemeClr val="bg1"/>
                </a:solidFill>
                <a:latin typeface="Arial" charset="0"/>
                <a:hlinkClick r:id="rId6" action="ppaction://hlinksldjump"/>
              </a:rPr>
              <a:t>)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3" name="Text Box 272">
            <a:hlinkClick r:id="rId7" action="ppaction://hlinksldjump"/>
          </p:cNvPr>
          <p:cNvSpPr txBox="1">
            <a:spLocks noChangeArrowheads="1"/>
          </p:cNvSpPr>
          <p:nvPr/>
        </p:nvSpPr>
        <p:spPr bwMode="gray">
          <a:xfrm>
            <a:off x="2613210" y="5602729"/>
            <a:ext cx="230864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chemeClr val="bg1"/>
                </a:solidFill>
                <a:latin typeface="Arial" charset="0"/>
                <a:hlinkClick r:id="rId7" action="ppaction://hlinksldjump"/>
              </a:rPr>
              <a:t>Google Scholar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" y="6523288"/>
            <a:ext cx="718696" cy="30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/>
            <a:r>
              <a:rPr lang="en-US" dirty="0">
                <a:latin typeface="Arial" charset="0"/>
              </a:rPr>
              <a:t>Bielefeld Academic Search Engine (BASE)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75457" y="2311673"/>
            <a:ext cx="6888832" cy="409391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BASE — одна из самых объемных поисковых систем в мире, особенно для академических веб-ресурсов.</a:t>
            </a:r>
            <a:endParaRPr lang="ru-RU" dirty="0" smtClean="0"/>
          </a:p>
          <a:p>
            <a:r>
              <a:rPr lang="ru-RU" dirty="0" smtClean="0"/>
              <a:t>Индекс </a:t>
            </a:r>
            <a:r>
              <a:rPr lang="ru-RU" dirty="0"/>
              <a:t>содержит более 400 миллионов записей от более чем 11 000 поставщиков контента. </a:t>
            </a:r>
            <a:endParaRPr lang="ru-RU" dirty="0" smtClean="0"/>
          </a:p>
          <a:p>
            <a:r>
              <a:rPr lang="ru-RU" dirty="0" smtClean="0"/>
              <a:t>Вы </a:t>
            </a:r>
            <a:r>
              <a:rPr lang="ru-RU" dirty="0"/>
              <a:t>можете получить доступ к полным текстам около 60% индексированных записей бесплатно (открытый доступ). </a:t>
            </a:r>
            <a:endParaRPr lang="ru-RU" dirty="0" smtClean="0"/>
          </a:p>
          <a:p>
            <a:r>
              <a:rPr lang="ru-RU" dirty="0" smtClean="0"/>
              <a:t>BASE </a:t>
            </a:r>
            <a:r>
              <a:rPr lang="ru-RU" dirty="0"/>
              <a:t>управляется Билефельдской университетской библиотекой.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6205533"/>
            <a:ext cx="49049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http://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www.base-search.net/index.php?l=en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Логотип BASE (ссылка на домашнюю страницу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934571"/>
            <a:ext cx="13811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" y="6523288"/>
            <a:ext cx="718696" cy="30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n-US" dirty="0" err="1">
                <a:latin typeface="Arial" charset="0"/>
              </a:rPr>
              <a:t>FreeFullPDF</a:t>
            </a:r>
            <a:endParaRPr lang="en-US" dirty="0">
              <a:latin typeface="Arial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75457" y="2311673"/>
            <a:ext cx="6888832" cy="409391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24"/>
              </a:spcBef>
            </a:pPr>
            <a:r>
              <a:rPr lang="ru-RU" dirty="0"/>
              <a:t>Целью поисковой системы научных статей FreeFullPDF.com является повышение видимости и простоты использования научных журналов открытого доступа, диссертаций, постеров и патентов. </a:t>
            </a:r>
          </a:p>
          <a:p>
            <a:r>
              <a:rPr lang="ru-RU" dirty="0"/>
              <a:t>Охвачены все научные темы, и весь контент доступен бесплатно в формате PDF.</a:t>
            </a:r>
          </a:p>
          <a:p>
            <a:r>
              <a:rPr lang="ru-RU" dirty="0"/>
              <a:t>С </a:t>
            </a:r>
            <a:r>
              <a:rPr lang="ru-RU" dirty="0" err="1"/>
              <a:t>FreeFullPDF</a:t>
            </a:r>
            <a:r>
              <a:rPr lang="ru-RU" dirty="0"/>
              <a:t> вы можете легко и быстро найти нужную вам научную информацию среди  более чем 100 миллионов файлов PDF.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6205533"/>
            <a:ext cx="45667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https://www.freefullpdf.com/search-tips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/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Бесплатный логотипПолныйP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34800"/>
            <a:ext cx="19050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" y="6523288"/>
            <a:ext cx="718696" cy="30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3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n-US" dirty="0">
                <a:latin typeface="Arial" charset="0"/>
              </a:rPr>
              <a:t>Open Knowledge Maps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22711" y="2105971"/>
            <a:ext cx="6768752" cy="429961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24"/>
              </a:spcBef>
            </a:pPr>
            <a:r>
              <a:rPr lang="ru-RU" sz="2600" dirty="0"/>
              <a:t>Цель проекта — произвести революцию в открытии научных знаний путем создания визуального интерфейса на основе ИИ, который значительно повышает видимость результатов исследований для науки и общества. </a:t>
            </a:r>
          </a:p>
          <a:p>
            <a:pPr>
              <a:lnSpc>
                <a:spcPct val="80000"/>
              </a:lnSpc>
              <a:spcBef>
                <a:spcPts val="24"/>
              </a:spcBef>
            </a:pPr>
            <a:r>
              <a:rPr lang="ru-RU" sz="2600" dirty="0" smtClean="0"/>
              <a:t>Поисковая система создана благотворительной некоммерческой организацией, основанной </a:t>
            </a:r>
            <a:r>
              <a:rPr lang="ru-RU" sz="2600" dirty="0"/>
              <a:t>на принципах открытой науки.</a:t>
            </a:r>
            <a:endParaRPr lang="ru-RU" sz="2600" dirty="0" smtClean="0"/>
          </a:p>
          <a:p>
            <a:pPr>
              <a:lnSpc>
                <a:spcPct val="80000"/>
              </a:lnSpc>
              <a:spcBef>
                <a:spcPts val="24"/>
              </a:spcBef>
            </a:pPr>
            <a:r>
              <a:rPr lang="ru-RU" sz="2600" dirty="0" smtClean="0"/>
              <a:t>Весь </a:t>
            </a:r>
            <a:r>
              <a:rPr lang="ru-RU" sz="2600" dirty="0"/>
              <a:t>контент на платформе лицензирован в соответствии с лицензией Creative Commons Attribution 4.0 International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44008" y="6309320"/>
            <a:ext cx="4350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https://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openknowledgemaps.org/index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100" name="Picture 4" descr="Open Knowledge Maps: Visualizing Scientific Research - Enago Academ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020271" y="4970956"/>
            <a:ext cx="1716819" cy="55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" y="6523288"/>
            <a:ext cx="718696" cy="30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8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>
                <a:latin typeface="Arial" charset="0"/>
              </a:rPr>
              <a:t>ScienceDirect</a:t>
            </a:r>
            <a:r>
              <a:rPr lang="ru-RU" dirty="0">
                <a:latin typeface="Arial" charset="0"/>
              </a:rPr>
              <a:t> (</a:t>
            </a:r>
            <a:r>
              <a:rPr lang="en-US" dirty="0">
                <a:latin typeface="Arial" charset="0"/>
              </a:rPr>
              <a:t>Elsevier</a:t>
            </a:r>
            <a:r>
              <a:rPr lang="ru-RU" dirty="0">
                <a:latin typeface="Arial" charset="0"/>
              </a:rPr>
              <a:t>)</a:t>
            </a:r>
            <a:endParaRPr lang="en-US" dirty="0">
              <a:latin typeface="Arial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430213" y="2132856"/>
            <a:ext cx="6518051" cy="460923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Одна из ведущих в мире база данных рецензируемой, полнотекстовой научной, технической и медицинской литературы.</a:t>
            </a:r>
          </a:p>
          <a:p>
            <a:r>
              <a:rPr lang="ru-RU" dirty="0"/>
              <a:t>Содержит </a:t>
            </a:r>
            <a:r>
              <a:rPr lang="ru-RU" dirty="0" smtClean="0"/>
              <a:t>полные </a:t>
            </a:r>
            <a:r>
              <a:rPr lang="ru-RU" dirty="0"/>
              <a:t>тексты:</a:t>
            </a:r>
          </a:p>
          <a:p>
            <a:pPr marL="893763" indent="-355600">
              <a:buFont typeface="Wingdings" panose="05000000000000000000" pitchFamily="2" charset="2"/>
              <a:buChar char="ü"/>
            </a:pPr>
            <a:r>
              <a:rPr lang="ru-RU" dirty="0"/>
              <a:t>21 млн статей и глав </a:t>
            </a:r>
            <a:r>
              <a:rPr lang="ru-RU" dirty="0" smtClean="0"/>
              <a:t>книг;</a:t>
            </a:r>
            <a:endParaRPr lang="ru-RU" dirty="0"/>
          </a:p>
          <a:p>
            <a:pPr marL="893763" indent="-355600">
              <a:buFont typeface="Wingdings" panose="05000000000000000000" pitchFamily="2" charset="2"/>
              <a:buChar char="ü"/>
            </a:pPr>
            <a:r>
              <a:rPr lang="ru-RU" dirty="0"/>
              <a:t>800 журналов открытого </a:t>
            </a:r>
            <a:r>
              <a:rPr lang="ru-RU" dirty="0" smtClean="0"/>
              <a:t>доступа;</a:t>
            </a:r>
            <a:endParaRPr lang="ru-RU" dirty="0"/>
          </a:p>
          <a:p>
            <a:pPr marL="893763" indent="-355600">
              <a:buFont typeface="Wingdings" panose="05000000000000000000" pitchFamily="2" charset="2"/>
              <a:buChar char="ü"/>
            </a:pPr>
            <a:r>
              <a:rPr lang="ru-RU" dirty="0"/>
              <a:t>3,3 млн статей в открытом </a:t>
            </a:r>
            <a:r>
              <a:rPr lang="ru-RU" dirty="0" smtClean="0"/>
              <a:t>доступе.</a:t>
            </a:r>
          </a:p>
          <a:p>
            <a:r>
              <a:rPr lang="ru-RU" dirty="0"/>
              <a:t>Позволяет получить более глубокое понимание более 363 000 ключевых тем, незнакомых терминов и концепций с помощью объяснений, встроенных непосредственно в процесс чтения</a:t>
            </a:r>
            <a:r>
              <a:rPr lang="ru-RU" dirty="0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6200665"/>
            <a:ext cx="3282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2"/>
              </a:rPr>
              <a:t>https://www.sciencedirect.com</a:t>
            </a:r>
            <a:r>
              <a:rPr lang="ru-RU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6" name="Picture 4" descr="اکانت پایگاه اطلاعاتی ساینس دایرکت | یابش؛ جستجوی دان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55475"/>
            <a:ext cx="1752129" cy="87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>
                <a:latin typeface="Arial" charset="0"/>
              </a:rPr>
              <a:t>Google Scholar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395536" y="1988840"/>
            <a:ext cx="6662067" cy="4753247"/>
          </a:xfrm>
        </p:spPr>
        <p:txBody>
          <a:bodyPr>
            <a:noAutofit/>
          </a:bodyPr>
          <a:lstStyle/>
          <a:p>
            <a:r>
              <a:rPr lang="ru-RU" sz="2400" dirty="0"/>
              <a:t>Бесплатная поисковая система по полным текстам научных публикаций всех форматов и дисциплин. </a:t>
            </a:r>
          </a:p>
          <a:p>
            <a:r>
              <a:rPr lang="ru-RU" sz="2400" dirty="0" smtClean="0"/>
              <a:t>Робот </a:t>
            </a:r>
            <a:r>
              <a:rPr lang="ru-RU" sz="2400" dirty="0"/>
              <a:t>Google посещает только сайты, имеющие отношение к науке, и собирает информацию о местонахождении и содержании научных работ.</a:t>
            </a:r>
          </a:p>
          <a:p>
            <a:r>
              <a:rPr lang="ru-RU" sz="2400" dirty="0"/>
              <a:t>Индекс Google Scholar содержит данные большинства онлайн- журналов, рецензируемых крупнейшими научными издательствами Европы и Америки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6230373"/>
            <a:ext cx="2845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https://scholar.google.com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4" name="Picture 4" descr="Google Schola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" t="12950" b="10127"/>
          <a:stretch/>
        </p:blipFill>
        <p:spPr bwMode="auto">
          <a:xfrm>
            <a:off x="6804248" y="5085184"/>
            <a:ext cx="185001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" y="6523288"/>
            <a:ext cx="718696" cy="30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7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Агрегация ресурсов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416893" y="1753865"/>
            <a:ext cx="8713787" cy="1387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Подборка сетевых ресурсов по науке на сайте</a:t>
            </a:r>
          </a:p>
          <a:p>
            <a:pPr marL="0" indent="0">
              <a:buNone/>
            </a:pPr>
            <a:r>
              <a:rPr lang="ru-RU" sz="2400" dirty="0" smtClean="0"/>
              <a:t> научной библиотеки УГЛТУ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ru-RU" sz="24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07504" y="2795688"/>
            <a:ext cx="8941550" cy="3888432"/>
            <a:chOff x="107504" y="2795688"/>
            <a:chExt cx="8941550" cy="3888432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/>
            <a:srcRect l="17877" t="12599" r="18888" b="38515"/>
            <a:stretch/>
          </p:blipFill>
          <p:spPr>
            <a:xfrm>
              <a:off x="107504" y="2795688"/>
              <a:ext cx="8941550" cy="3888432"/>
            </a:xfrm>
            <a:prstGeom prst="rect">
              <a:avLst/>
            </a:prstGeom>
          </p:spPr>
        </p:pic>
        <p:sp>
          <p:nvSpPr>
            <p:cNvPr id="4" name="Овал 3"/>
            <p:cNvSpPr/>
            <p:nvPr/>
          </p:nvSpPr>
          <p:spPr>
            <a:xfrm>
              <a:off x="5220072" y="3372023"/>
              <a:ext cx="1152128" cy="611981"/>
            </a:xfrm>
            <a:prstGeom prst="ellipse">
              <a:avLst/>
            </a:prstGeom>
            <a:noFill/>
            <a:ln w="5715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Стрелка вправо 4"/>
            <p:cNvSpPr/>
            <p:nvPr/>
          </p:nvSpPr>
          <p:spPr>
            <a:xfrm rot="21347148">
              <a:off x="3828958" y="3722725"/>
              <a:ext cx="1224136" cy="198066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598927" y="2258642"/>
            <a:ext cx="2106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"/>
              </a:rPr>
              <a:t>https://lib.usfeu.ru</a:t>
            </a:r>
            <a:r>
              <a:rPr lang="ru-RU" dirty="0" smtClean="0">
                <a:hlinkClick r:id="rId4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767040"/>
            <a:ext cx="1310640" cy="560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" y="6523288"/>
            <a:ext cx="718696" cy="30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d153868d5c0dfcaba532a97b8771031c619c6f8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2986</TotalTime>
  <Words>388</Words>
  <Application>Microsoft Office PowerPoint</Application>
  <PresentationFormat>Экран (4:3)</PresentationFormat>
  <Paragraphs>54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Тема Office</vt:lpstr>
      <vt:lpstr>Цифровые ресурсы для исследователей</vt:lpstr>
      <vt:lpstr> Поисковые системы и базы данных научного контента</vt:lpstr>
      <vt:lpstr>Bielefeld Academic Search Engine (BASE)</vt:lpstr>
      <vt:lpstr>FreeFullPDF</vt:lpstr>
      <vt:lpstr>Open Knowledge Maps</vt:lpstr>
      <vt:lpstr>ScienceDirect (Elsevier)</vt:lpstr>
      <vt:lpstr>Google Scholar</vt:lpstr>
      <vt:lpstr>Агрегация ресурсов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Цифровое будущее</dc:title>
  <dc:creator>obstinate</dc:creator>
  <dc:description>Шаблон презентации с сайта https://presentation-creation.ru/</dc:description>
  <cp:lastModifiedBy>УГЛТУ</cp:lastModifiedBy>
  <cp:revision>1408</cp:revision>
  <dcterms:created xsi:type="dcterms:W3CDTF">2018-02-25T09:09:03Z</dcterms:created>
  <dcterms:modified xsi:type="dcterms:W3CDTF">2025-02-07T05:55:06Z</dcterms:modified>
</cp:coreProperties>
</file>